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44" d="100"/>
          <a:sy n="44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95600" y="1066800"/>
            <a:ext cx="7239000" cy="838200"/>
          </a:xfrm>
        </p:spPr>
        <p:txBody>
          <a:bodyPr/>
          <a:lstStyle/>
          <a:p>
            <a:pPr eaLnBrk="1" hangingPunct="1"/>
            <a:r>
              <a:rPr lang="en-US" altLang="en-US" sz="3600"/>
              <a:t>Anatomy and Physiology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95600" y="3124200"/>
            <a:ext cx="7239000" cy="685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4000" b="1">
                <a:solidFill>
                  <a:schemeClr val="tx2"/>
                </a:solidFill>
              </a:rPr>
              <a:t>Cardiovascular System</a:t>
            </a:r>
          </a:p>
        </p:txBody>
      </p:sp>
    </p:spTree>
    <p:extLst>
      <p:ext uri="{BB962C8B-B14F-4D97-AF65-F5344CB8AC3E}">
        <p14:creationId xmlns:p14="http://schemas.microsoft.com/office/powerpoint/2010/main" val="2369252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895601" y="304800"/>
            <a:ext cx="7313613" cy="1143000"/>
          </a:xfrm>
        </p:spPr>
        <p:txBody>
          <a:bodyPr/>
          <a:lstStyle/>
          <a:p>
            <a:pPr algn="ctr" eaLnBrk="1" hangingPunct="1"/>
            <a:r>
              <a:rPr lang="en-US" altLang="en-US" sz="4400"/>
              <a:t>Cardiovascular System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1" y="1524000"/>
            <a:ext cx="7999413" cy="4114800"/>
          </a:xfrm>
        </p:spPr>
        <p:txBody>
          <a:bodyPr/>
          <a:lstStyle/>
          <a:p>
            <a:pPr eaLnBrk="1" hangingPunct="1"/>
            <a:r>
              <a:rPr lang="en-US" altLang="en-US" sz="3200"/>
              <a:t>Consist of the heart and blood vessels</a:t>
            </a:r>
          </a:p>
          <a:p>
            <a:pPr eaLnBrk="1" hangingPunct="1"/>
            <a:r>
              <a:rPr lang="en-US" altLang="en-US" sz="3200"/>
              <a:t>Transports nutrients and oxygen </a:t>
            </a:r>
            <a:r>
              <a:rPr lang="en-US" altLang="en-US" sz="3200">
                <a:cs typeface="Times New Roman" panose="02020603050405020304" pitchFamily="18" charset="0"/>
              </a:rPr>
              <a:t>(O</a:t>
            </a:r>
            <a:r>
              <a:rPr lang="en-US" altLang="en-US" sz="3200" baseline="-30000">
                <a:cs typeface="Times New Roman" panose="02020603050405020304" pitchFamily="18" charset="0"/>
              </a:rPr>
              <a:t>2</a:t>
            </a:r>
            <a:r>
              <a:rPr lang="en-US" altLang="en-US" sz="3200">
                <a:cs typeface="Times New Roman" panose="02020603050405020304" pitchFamily="18" charset="0"/>
              </a:rPr>
              <a:t>)</a:t>
            </a:r>
            <a:r>
              <a:rPr lang="en-US" altLang="en-US" sz="3200"/>
              <a:t> , hormones and antibodies</a:t>
            </a:r>
          </a:p>
          <a:p>
            <a:pPr eaLnBrk="1" hangingPunct="1"/>
            <a:r>
              <a:rPr lang="en-US" altLang="en-US" sz="3200">
                <a:cs typeface="Times New Roman" panose="02020603050405020304" pitchFamily="18" charset="0"/>
              </a:rPr>
              <a:t>Transport waste products from the cells to the kidney to be excreted</a:t>
            </a:r>
            <a:endParaRPr lang="en-US" altLang="en-US" sz="32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3200">
                <a:cs typeface="Times New Roman" panose="02020603050405020304" pitchFamily="18" charset="0"/>
              </a:rPr>
              <a:t>Helps control body temperature and maintain electrolyte balance</a:t>
            </a:r>
            <a:r>
              <a:rPr lang="en-US" altLang="en-US" sz="3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766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019992" y="730134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sz="4400" dirty="0"/>
              <a:t>Heart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2349731"/>
            <a:ext cx="7772400" cy="26670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cs typeface="Times New Roman" panose="02020603050405020304" pitchFamily="18" charset="0"/>
              </a:rPr>
              <a:t>about the size of your fist, contracts more then 100,000  times a day</a:t>
            </a:r>
          </a:p>
        </p:txBody>
      </p:sp>
    </p:spTree>
    <p:extLst>
      <p:ext uri="{BB962C8B-B14F-4D97-AF65-F5344CB8AC3E}">
        <p14:creationId xmlns:p14="http://schemas.microsoft.com/office/powerpoint/2010/main" val="2206095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3048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sz="4400"/>
              <a:t>Consist of four chambers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4600" y="1600200"/>
            <a:ext cx="77724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cs typeface="Times New Roman" panose="02020603050405020304" pitchFamily="18" charset="0"/>
              </a:rPr>
              <a:t>right atrium - thin walled chamber that receives the blood returning from the body tissue</a:t>
            </a:r>
            <a:endParaRPr lang="en-US" altLang="en-US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cs typeface="Times New Roman" panose="02020603050405020304" pitchFamily="18" charset="0"/>
              </a:rPr>
              <a:t>right ventricle - pumps the venous blood received from the right atrium to the lungs</a:t>
            </a:r>
            <a:endParaRPr lang="en-US" altLang="en-US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cs typeface="Times New Roman" panose="02020603050405020304" pitchFamily="18" charset="0"/>
              </a:rPr>
              <a:t>left atrium - receives the blood from the lungs</a:t>
            </a:r>
            <a:endParaRPr lang="en-US" altLang="en-US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cs typeface="Times New Roman" panose="02020603050405020304" pitchFamily="18" charset="0"/>
              </a:rPr>
              <a:t>left ventricle - thickest walls of all, pumps blood received from the left atrium to all parts of the body</a:t>
            </a:r>
            <a:r>
              <a:rPr lang="en-US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5515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971801" y="457200"/>
            <a:ext cx="7313613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 dirty="0"/>
              <a:t> Heart Consist of Three Tissue Layers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16727" y="2457797"/>
            <a:ext cx="7772400" cy="4114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3200" dirty="0">
                <a:cs typeface="Times New Roman" panose="02020603050405020304" pitchFamily="18" charset="0"/>
              </a:rPr>
              <a:t>endocardium - very thin, smooth, inner layer; valves of the heart are formed by reinforced folds of this material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3200" dirty="0">
                <a:cs typeface="Times New Roman" panose="02020603050405020304" pitchFamily="18" charset="0"/>
              </a:rPr>
              <a:t>myocardium - the thick, muscular layer of the heart 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3200" dirty="0">
                <a:cs typeface="Times New Roman" panose="02020603050405020304" pitchFamily="18" charset="0"/>
              </a:rPr>
              <a:t>epicardium - thin outer layer of the heart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3200" dirty="0">
                <a:cs typeface="Times New Roman" panose="02020603050405020304" pitchFamily="18" charset="0"/>
              </a:rPr>
              <a:t>pericardium - membrane that encloses the heart</a:t>
            </a:r>
            <a:r>
              <a:rPr lang="en-US" altLang="en-US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5527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590800" y="4572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sz="4400"/>
              <a:t>Heart Valves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4600" y="22098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sz="3600">
                <a:cs typeface="Times New Roman" panose="02020603050405020304" pitchFamily="18" charset="0"/>
              </a:rPr>
              <a:t>Prevent back flow of blood, located at the entrance &amp; exit of the ventricles</a:t>
            </a:r>
            <a:r>
              <a:rPr lang="en-US" altLang="en-US" sz="3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48456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400">
                <a:cs typeface="Times New Roman" panose="02020603050405020304" pitchFamily="18" charset="0"/>
              </a:rPr>
              <a:t>Physiology of the Heart</a:t>
            </a:r>
            <a:r>
              <a:rPr lang="en-US" altLang="en-US" sz="4400"/>
              <a:t> 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95601" y="1524000"/>
            <a:ext cx="7313613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>
                <a:cs typeface="Times New Roman" panose="02020603050405020304" pitchFamily="18" charset="0"/>
              </a:rPr>
              <a:t>Cardiac cycle - takes about 0.8 seconds</a:t>
            </a:r>
            <a:endParaRPr lang="en-US" altLang="en-US" sz="28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>
                <a:cs typeface="Times New Roman" panose="02020603050405020304" pitchFamily="18" charset="0"/>
              </a:rPr>
              <a:t>Systole – ventricle contraction phase</a:t>
            </a:r>
            <a:endParaRPr lang="en-US" altLang="en-US" sz="28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>
                <a:cs typeface="Times New Roman" panose="02020603050405020304" pitchFamily="18" charset="0"/>
              </a:rPr>
              <a:t>Diastole – ventricle relaxation phase</a:t>
            </a:r>
            <a:endParaRPr lang="en-US" altLang="en-US" sz="28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>
                <a:cs typeface="Times New Roman" panose="02020603050405020304" pitchFamily="18" charset="0"/>
              </a:rPr>
              <a:t>Heart rate - number of beats per minute</a:t>
            </a:r>
            <a:endParaRPr lang="en-US" altLang="en-US" sz="28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b="1">
                <a:cs typeface="Times New Roman" panose="02020603050405020304" pitchFamily="18" charset="0"/>
              </a:rPr>
              <a:t>Bradycardia -  slower rate than normal</a:t>
            </a:r>
            <a:r>
              <a:rPr lang="en-US" altLang="en-US" sz="2800">
                <a:cs typeface="Times New Roman" panose="02020603050405020304" pitchFamily="18" charset="0"/>
              </a:rPr>
              <a:t>; less than 60 beats/min.</a:t>
            </a:r>
            <a:endParaRPr lang="en-US" altLang="en-US" sz="28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b="1">
                <a:cs typeface="Times New Roman" panose="02020603050405020304" pitchFamily="18" charset="0"/>
              </a:rPr>
              <a:t>Tachycardia - faster rate than normal</a:t>
            </a:r>
            <a:r>
              <a:rPr lang="en-US" altLang="en-US" sz="2800">
                <a:cs typeface="Times New Roman" panose="02020603050405020304" pitchFamily="18" charset="0"/>
              </a:rPr>
              <a:t>; more than 100 beats/min. </a:t>
            </a:r>
            <a:endParaRPr lang="en-US" altLang="en-US" sz="28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52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381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sz="4400"/>
              <a:t>Diseases of the Heart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90800" y="1752600"/>
            <a:ext cx="7772400" cy="411480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altLang="en-US" sz="3600"/>
              <a:t>Congenital heart disease </a:t>
            </a:r>
          </a:p>
          <a:p>
            <a:pPr lvl="1" eaLnBrk="1" hangingPunct="1"/>
            <a:r>
              <a:rPr lang="en-US" altLang="en-US" sz="3600"/>
              <a:t>present at birth</a:t>
            </a:r>
          </a:p>
          <a:p>
            <a:pPr eaLnBrk="1" hangingPunct="1"/>
            <a:r>
              <a:rPr lang="en-US" altLang="en-US" sz="3600"/>
              <a:t>Rheumatic heart disease</a:t>
            </a:r>
          </a:p>
          <a:p>
            <a:pPr lvl="1" eaLnBrk="1" hangingPunct="1"/>
            <a:r>
              <a:rPr lang="en-US" altLang="en-US" sz="3600"/>
              <a:t>a streptococcal infection releases toxins and the antibodies you release to attack toxins also attack heart valves </a:t>
            </a:r>
          </a:p>
        </p:txBody>
      </p:sp>
    </p:spTree>
    <p:extLst>
      <p:ext uri="{BB962C8B-B14F-4D97-AF65-F5344CB8AC3E}">
        <p14:creationId xmlns:p14="http://schemas.microsoft.com/office/powerpoint/2010/main" val="2496771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457200"/>
            <a:ext cx="77724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/>
              <a:t>Diseases of the Heart Continued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67000" y="1524000"/>
            <a:ext cx="7772400" cy="411480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altLang="en-US" sz="3600"/>
              <a:t>coronary occlusion – closure of coronary arteries due to blockage</a:t>
            </a:r>
          </a:p>
          <a:p>
            <a:pPr eaLnBrk="1" hangingPunct="1"/>
            <a:r>
              <a:rPr lang="en-US" altLang="en-US" sz="3600"/>
              <a:t>ischemia – lack of blood to an area (due to occluded arteries) causing tissue damage</a:t>
            </a:r>
          </a:p>
          <a:p>
            <a:pPr eaLnBrk="1" hangingPunct="1"/>
            <a:r>
              <a:rPr lang="en-US" altLang="en-US" sz="3600"/>
              <a:t>Infarct – area of tissue death due to lack of blood</a:t>
            </a:r>
          </a:p>
        </p:txBody>
      </p:sp>
    </p:spTree>
    <p:extLst>
      <p:ext uri="{BB962C8B-B14F-4D97-AF65-F5344CB8AC3E}">
        <p14:creationId xmlns:p14="http://schemas.microsoft.com/office/powerpoint/2010/main" val="2230727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2895601" y="457200"/>
            <a:ext cx="7313613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/>
              <a:t>Diseases of the Heart Continued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95601" y="1828800"/>
            <a:ext cx="7313613" cy="4114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3600"/>
              <a:t>Angina pectoris</a:t>
            </a:r>
          </a:p>
          <a:p>
            <a:pPr lvl="1" eaLnBrk="1" hangingPunct="1"/>
            <a:r>
              <a:rPr lang="en-US" altLang="en-US" sz="3600"/>
              <a:t>pain caused by lack of blood (O</a:t>
            </a:r>
            <a:r>
              <a:rPr lang="en-US" altLang="en-US" sz="3600" baseline="-25000"/>
              <a:t>2</a:t>
            </a:r>
            <a:r>
              <a:rPr lang="en-US" altLang="en-US" sz="3600"/>
              <a:t>) to heart muscle </a:t>
            </a:r>
          </a:p>
          <a:p>
            <a:pPr eaLnBrk="1" hangingPunct="1"/>
            <a:r>
              <a:rPr lang="en-US" altLang="en-US" sz="3600"/>
              <a:t>Heart failure</a:t>
            </a:r>
          </a:p>
          <a:p>
            <a:pPr lvl="1" eaLnBrk="1" hangingPunct="1"/>
            <a:r>
              <a:rPr lang="en-US" altLang="en-US" sz="3600"/>
              <a:t>caused by hypertension, malnutrition, chronic infection, anemia, age</a:t>
            </a:r>
          </a:p>
        </p:txBody>
      </p:sp>
    </p:spTree>
    <p:extLst>
      <p:ext uri="{BB962C8B-B14F-4D97-AF65-F5344CB8AC3E}">
        <p14:creationId xmlns:p14="http://schemas.microsoft.com/office/powerpoint/2010/main" val="142752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895600" y="533400"/>
            <a:ext cx="77724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/>
              <a:t>Instruments used in Heart Assessment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67000" y="1447800"/>
            <a:ext cx="7772400" cy="4114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/>
              <a:t>Stethoscope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instrument used to listen to the heart (lub/dub)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Electrocardiograph (EKG)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700"/>
              <a:t>record of electrical activity of the heart as a wave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Catheterization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extremely thin tube inserted into the heart for blood samples, pressure readings, angioplasty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Echocardiograph (Echo)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uses ultra sound to record picture of the heart beating</a:t>
            </a:r>
          </a:p>
        </p:txBody>
      </p:sp>
    </p:spTree>
    <p:extLst>
      <p:ext uri="{BB962C8B-B14F-4D97-AF65-F5344CB8AC3E}">
        <p14:creationId xmlns:p14="http://schemas.microsoft.com/office/powerpoint/2010/main" val="2578150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2286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sz="4400"/>
              <a:t>Abbreviations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86989" y="1600200"/>
            <a:ext cx="8552411" cy="4501342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3200" dirty="0">
                <a:cs typeface="Times New Roman" panose="02020603050405020304" pitchFamily="18" charset="0"/>
              </a:rPr>
              <a:t>CCU – coronary care unit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3200" dirty="0">
                <a:cs typeface="Times New Roman" panose="02020603050405020304" pitchFamily="18" charset="0"/>
              </a:rPr>
              <a:t>CHF – congestive heart failure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3200" dirty="0">
                <a:cs typeface="Times New Roman" panose="02020603050405020304" pitchFamily="18" charset="0"/>
              </a:rPr>
              <a:t>CPR – cardiopulmonary resuscitation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en-US" sz="3200" dirty="0">
                <a:cs typeface="Times New Roman" panose="02020603050405020304" pitchFamily="18" charset="0"/>
              </a:rPr>
              <a:t>EKG – electrocardiogram (recording of the electrical activity of heart; tells what has happened </a:t>
            </a:r>
            <a:r>
              <a:rPr lang="en-US" altLang="en-US" sz="3200" b="1" dirty="0">
                <a:cs typeface="Times New Roman" panose="02020603050405020304" pitchFamily="18" charset="0"/>
              </a:rPr>
              <a:t>not</a:t>
            </a:r>
            <a:r>
              <a:rPr lang="en-US" altLang="en-US" sz="3200" dirty="0">
                <a:cs typeface="Times New Roman" panose="02020603050405020304" pitchFamily="18" charset="0"/>
              </a:rPr>
              <a:t> what is going to happen)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3200" b="1" dirty="0">
                <a:cs typeface="Times New Roman" panose="02020603050405020304" pitchFamily="18" charset="0"/>
              </a:rPr>
              <a:t>HBP – high blood pressure</a:t>
            </a:r>
            <a:r>
              <a:rPr lang="en-US" altLang="en-US" sz="3200" dirty="0">
                <a:cs typeface="Times New Roman" panose="02020603050405020304" pitchFamily="18" charset="0"/>
              </a:rPr>
              <a:t> or </a:t>
            </a:r>
            <a:r>
              <a:rPr lang="en-US" altLang="en-US" sz="3200" b="1" dirty="0">
                <a:cs typeface="Times New Roman" panose="02020603050405020304" pitchFamily="18" charset="0"/>
              </a:rPr>
              <a:t>hypertension</a:t>
            </a:r>
            <a:r>
              <a:rPr lang="en-US" altLang="en-US" sz="3200" dirty="0">
                <a:cs typeface="Times New Roman" panose="02020603050405020304" pitchFamily="18" charset="0"/>
              </a:rPr>
              <a:t> (systolic over 120 and/or diastolic over 80)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80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2895601" y="304800"/>
            <a:ext cx="7313613" cy="1143000"/>
          </a:xfrm>
        </p:spPr>
        <p:txBody>
          <a:bodyPr/>
          <a:lstStyle/>
          <a:p>
            <a:pPr algn="ctr" eaLnBrk="1" hangingPunct="1"/>
            <a:r>
              <a:rPr lang="en-US" altLang="en-US" sz="4400"/>
              <a:t>Abbreviations Continued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8925" y="1523999"/>
            <a:ext cx="8430290" cy="504305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3200" dirty="0">
                <a:cs typeface="Times New Roman" panose="02020603050405020304" pitchFamily="18" charset="0"/>
              </a:rPr>
              <a:t>ICU -Intensive care unit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 b="1" dirty="0">
                <a:cs typeface="Times New Roman" panose="02020603050405020304" pitchFamily="18" charset="0"/>
              </a:rPr>
              <a:t>MI - myocardial infarction (heart attack)</a:t>
            </a:r>
            <a:r>
              <a:rPr lang="en-US" altLang="en-US" sz="3200" dirty="0">
                <a:cs typeface="Times New Roman" panose="02020603050405020304" pitchFamily="18" charset="0"/>
              </a:rPr>
              <a:t> damage/death to the heart muscle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3200" b="1" dirty="0">
                <a:cs typeface="Times New Roman" panose="02020603050405020304" pitchFamily="18" charset="0"/>
              </a:rPr>
              <a:t>PVC - premature ventricular contraction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3200" b="1" dirty="0">
                <a:cs typeface="Times New Roman" panose="02020603050405020304" pitchFamily="18" charset="0"/>
              </a:rPr>
              <a:t>HDL - high density lipoprotein (GOOD)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3200" b="1" dirty="0">
                <a:cs typeface="Times New Roman" panose="02020603050405020304" pitchFamily="18" charset="0"/>
              </a:rPr>
              <a:t>LDL - low density lipoprotein (BAD) blocks arteries </a:t>
            </a:r>
            <a:r>
              <a:rPr lang="en-US" altLang="en-US" sz="3200" dirty="0"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12401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400"/>
              <a:t>Blood Vessels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95601" y="1447800"/>
            <a:ext cx="7313613" cy="41148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n-US" sz="3200">
                <a:cs typeface="Times New Roman" panose="02020603050405020304" pitchFamily="18" charset="0"/>
              </a:rPr>
              <a:t>Arteries carry blood away from the heart</a:t>
            </a:r>
            <a:endParaRPr lang="en-US" altLang="en-US" sz="32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3200">
                <a:cs typeface="Times New Roman" panose="02020603050405020304" pitchFamily="18" charset="0"/>
              </a:rPr>
              <a:t>Veins carry blood back to the heart</a:t>
            </a:r>
            <a:endParaRPr lang="en-US" altLang="en-US" sz="32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3200">
                <a:cs typeface="Times New Roman" panose="02020603050405020304" pitchFamily="18" charset="0"/>
              </a:rPr>
              <a:t>Arterioles - small arteries</a:t>
            </a:r>
            <a:endParaRPr lang="en-US" altLang="en-US" sz="32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3200">
                <a:cs typeface="Times New Roman" panose="02020603050405020304" pitchFamily="18" charset="0"/>
              </a:rPr>
              <a:t>Venules - small veins</a:t>
            </a:r>
            <a:endParaRPr lang="en-US" altLang="en-US" sz="32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3200">
                <a:cs typeface="Times New Roman" panose="02020603050405020304" pitchFamily="18" charset="0"/>
              </a:rPr>
              <a:t>Capillaries - microscopic vessels that allows for exchange of gases,  nutrients, &amp; waste products</a:t>
            </a:r>
            <a:r>
              <a:rPr lang="en-US" altLang="en-US" sz="3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386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400"/>
              <a:t>Terminology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95601" y="1524000"/>
            <a:ext cx="7313613" cy="41148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n-US" sz="3600" b="1">
                <a:cs typeface="Times New Roman" panose="02020603050405020304" pitchFamily="18" charset="0"/>
              </a:rPr>
              <a:t>Atherosclerosis - hardening of the arteries</a:t>
            </a:r>
            <a:endParaRPr lang="en-US" altLang="en-US" sz="36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3600">
                <a:cs typeface="Times New Roman" panose="02020603050405020304" pitchFamily="18" charset="0"/>
              </a:rPr>
              <a:t>Blood pressure (120/80)</a:t>
            </a:r>
          </a:p>
          <a:p>
            <a:pPr lvl="1" eaLnBrk="1" hangingPunct="1"/>
            <a:r>
              <a:rPr lang="en-US" altLang="en-US" sz="3600" b="1">
                <a:cs typeface="Times New Roman" panose="02020603050405020304" pitchFamily="18" charset="0"/>
              </a:rPr>
              <a:t>Diastolic - occurs when ventricles relax</a:t>
            </a:r>
            <a:r>
              <a:rPr lang="en-US" altLang="en-US" sz="3600">
                <a:cs typeface="Times New Roman" panose="02020603050405020304" pitchFamily="18" charset="0"/>
              </a:rPr>
              <a:t> (normal 80)</a:t>
            </a:r>
          </a:p>
          <a:p>
            <a:pPr lvl="1" eaLnBrk="1" hangingPunct="1"/>
            <a:r>
              <a:rPr lang="en-US" altLang="en-US" sz="3600" b="1">
                <a:cs typeface="Times New Roman" panose="02020603050405020304" pitchFamily="18" charset="0"/>
              </a:rPr>
              <a:t>Systolic - occurs when ventricles contract</a:t>
            </a:r>
            <a:r>
              <a:rPr lang="en-US" altLang="en-US" sz="3600">
                <a:cs typeface="Times New Roman" panose="02020603050405020304" pitchFamily="18" charset="0"/>
              </a:rPr>
              <a:t> (normal 120)</a:t>
            </a:r>
            <a:endParaRPr lang="en-US" altLang="en-US" sz="36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14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400"/>
              <a:t>Terminology Continued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95601" y="1600200"/>
            <a:ext cx="7313613" cy="4114800"/>
          </a:xfrm>
        </p:spPr>
        <p:txBody>
          <a:bodyPr/>
          <a:lstStyle/>
          <a:p>
            <a:pPr eaLnBrk="1" hangingPunct="1"/>
            <a:r>
              <a:rPr lang="en-US" altLang="en-US" sz="2800" b="1">
                <a:cs typeface="Times New Roman" panose="02020603050405020304" pitchFamily="18" charset="0"/>
              </a:rPr>
              <a:t>Congestive heart failure - inability of heart to pump blood adequately</a:t>
            </a:r>
          </a:p>
          <a:p>
            <a:pPr eaLnBrk="1" hangingPunct="1"/>
            <a:r>
              <a:rPr lang="en-US" altLang="en-US" sz="2800" b="1">
                <a:cs typeface="Times New Roman" panose="02020603050405020304" pitchFamily="18" charset="0"/>
              </a:rPr>
              <a:t>Phlebitis - inflammation of the vein</a:t>
            </a:r>
            <a:endParaRPr lang="en-US" altLang="en-US" sz="28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2800">
                <a:cs typeface="Times New Roman" panose="02020603050405020304" pitchFamily="18" charset="0"/>
              </a:rPr>
              <a:t>Pulse - blood surge against arteries </a:t>
            </a:r>
            <a:endParaRPr lang="en-US" altLang="en-US" sz="28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2800" b="1">
                <a:cs typeface="Times New Roman" panose="02020603050405020304" pitchFamily="18" charset="0"/>
              </a:rPr>
              <a:t>Thrombitis - inflammation of a clot</a:t>
            </a:r>
            <a:endParaRPr lang="en-US" altLang="en-US" sz="28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2800">
                <a:cs typeface="Times New Roman" panose="02020603050405020304" pitchFamily="18" charset="0"/>
              </a:rPr>
              <a:t>Varicose vein - vein enlarged &amp; in effective</a:t>
            </a:r>
            <a:endParaRPr lang="en-US" altLang="en-US" sz="28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42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95600" y="1066800"/>
            <a:ext cx="7239000" cy="838200"/>
          </a:xfrm>
        </p:spPr>
        <p:txBody>
          <a:bodyPr/>
          <a:lstStyle/>
          <a:p>
            <a:pPr eaLnBrk="1" hangingPunct="1"/>
            <a:r>
              <a:rPr lang="en-US" altLang="en-US" sz="3600"/>
              <a:t>Anatomy and Physiology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94858" y="3149138"/>
            <a:ext cx="5109557" cy="685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4000" b="1" dirty="0">
                <a:solidFill>
                  <a:schemeClr val="tx2"/>
                </a:solidFill>
              </a:rPr>
              <a:t>Circulatory System</a:t>
            </a:r>
          </a:p>
        </p:txBody>
      </p:sp>
    </p:spTree>
    <p:extLst>
      <p:ext uri="{BB962C8B-B14F-4D97-AF65-F5344CB8AC3E}">
        <p14:creationId xmlns:p14="http://schemas.microsoft.com/office/powerpoint/2010/main" val="39009438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800"/>
              <a:t>Circulatory System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90800" y="17526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sz="3600"/>
              <a:t>Moves blood and Lymph through the body</a:t>
            </a:r>
          </a:p>
          <a:p>
            <a:pPr eaLnBrk="1" hangingPunct="1"/>
            <a:r>
              <a:rPr lang="en-US" altLang="en-US" sz="3600">
                <a:cs typeface="Times New Roman" panose="02020603050405020304" pitchFamily="18" charset="0"/>
              </a:rPr>
              <a:t>Always being replaced by new cells </a:t>
            </a:r>
          </a:p>
          <a:p>
            <a:pPr eaLnBrk="1" hangingPunct="1"/>
            <a:r>
              <a:rPr lang="en-US" altLang="en-US" sz="3600">
                <a:cs typeface="Times New Roman" panose="02020603050405020304" pitchFamily="18" charset="0"/>
              </a:rPr>
              <a:t>There are 4 – 5 liters of blood in the body  </a:t>
            </a:r>
          </a:p>
        </p:txBody>
      </p:sp>
    </p:spTree>
    <p:extLst>
      <p:ext uri="{BB962C8B-B14F-4D97-AF65-F5344CB8AC3E}">
        <p14:creationId xmlns:p14="http://schemas.microsoft.com/office/powerpoint/2010/main" val="391231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1" y="457200"/>
            <a:ext cx="7845425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/>
              <a:t>Circulatory System Functions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0" y="990600"/>
            <a:ext cx="8229600" cy="41148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3600">
                <a:cs typeface="Times New Roman" panose="02020603050405020304" pitchFamily="18" charset="0"/>
              </a:rPr>
              <a:t> </a:t>
            </a:r>
            <a:endParaRPr lang="en-US" altLang="en-US" sz="36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3600">
                <a:cs typeface="Times New Roman" panose="02020603050405020304" pitchFamily="18" charset="0"/>
              </a:rPr>
              <a:t>Transporting nutrients, O2, and hormones </a:t>
            </a:r>
          </a:p>
          <a:p>
            <a:pPr eaLnBrk="1" hangingPunct="1"/>
            <a:r>
              <a:rPr lang="en-US" altLang="en-US" sz="3600">
                <a:cs typeface="Times New Roman" panose="02020603050405020304" pitchFamily="18" charset="0"/>
              </a:rPr>
              <a:t>Removing metabolic waste and CO2 </a:t>
            </a:r>
          </a:p>
          <a:p>
            <a:pPr eaLnBrk="1" hangingPunct="1"/>
            <a:r>
              <a:rPr lang="en-US" altLang="en-US" sz="3600">
                <a:cs typeface="Times New Roman" panose="02020603050405020304" pitchFamily="18" charset="0"/>
              </a:rPr>
              <a:t>Providing immunity ( resistance to disease) through antibodies </a:t>
            </a:r>
          </a:p>
          <a:p>
            <a:pPr eaLnBrk="1" hangingPunct="1"/>
            <a:r>
              <a:rPr lang="en-US" altLang="en-US" sz="3600">
                <a:cs typeface="Times New Roman" panose="02020603050405020304" pitchFamily="18" charset="0"/>
              </a:rPr>
              <a:t>Maintaining body temperature and electrolyte balance 	</a:t>
            </a:r>
            <a:r>
              <a:rPr lang="en-US" altLang="en-US" sz="3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459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685800"/>
            <a:ext cx="7772400" cy="914400"/>
          </a:xfrm>
        </p:spPr>
        <p:txBody>
          <a:bodyPr/>
          <a:lstStyle/>
          <a:p>
            <a:pPr algn="ctr" eaLnBrk="1" hangingPunct="1"/>
            <a:r>
              <a:rPr lang="en-US" altLang="en-US" sz="4400"/>
              <a:t>Circulatory System Structure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90800" y="1676400"/>
            <a:ext cx="7772400" cy="4114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500">
                <a:cs typeface="Times New Roman" panose="02020603050405020304" pitchFamily="18" charset="0"/>
              </a:rPr>
              <a:t>Red blood cells – (RBC or erythrocytes), 25 trillion +, replaced every 90 – 120 days;  new RBCs are manufactured by bone marrow and removed by liver and spleen; contains hemoglobin which carries O</a:t>
            </a:r>
            <a:r>
              <a:rPr lang="en-US" altLang="en-US" sz="2500" baseline="-25000">
                <a:cs typeface="Times New Roman" panose="02020603050405020304" pitchFamily="18" charset="0"/>
              </a:rPr>
              <a:t>2</a:t>
            </a:r>
            <a:r>
              <a:rPr lang="en-US" altLang="en-US" sz="2500">
                <a:cs typeface="Times New Roman" panose="02020603050405020304" pitchFamily="18" charset="0"/>
              </a:rPr>
              <a:t> and CO</a:t>
            </a:r>
            <a:r>
              <a:rPr lang="en-US" altLang="en-US" sz="2500" baseline="-25000">
                <a:cs typeface="Times New Roman" panose="02020603050405020304" pitchFamily="18" charset="0"/>
              </a:rPr>
              <a:t>2</a:t>
            </a:r>
            <a:r>
              <a:rPr lang="en-US" altLang="en-US" sz="2500">
                <a:cs typeface="Times New Roman" panose="02020603050405020304" pitchFamily="18" charset="0"/>
              </a:rPr>
              <a:t>; the spleen also stores blood  for emergencies.</a:t>
            </a:r>
            <a:endParaRPr lang="en-US" altLang="en-US" sz="2500"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500">
                <a:cs typeface="Times New Roman" panose="02020603050405020304" pitchFamily="18" charset="0"/>
              </a:rPr>
              <a:t>Hemoglobin measures the O</a:t>
            </a:r>
            <a:r>
              <a:rPr lang="en-US" altLang="en-US" sz="2500" baseline="-25000">
                <a:cs typeface="Times New Roman" panose="02020603050405020304" pitchFamily="18" charset="0"/>
              </a:rPr>
              <a:t>2 </a:t>
            </a:r>
            <a:r>
              <a:rPr lang="en-US" altLang="en-US" sz="2500">
                <a:cs typeface="Times New Roman" panose="02020603050405020304" pitchFamily="18" charset="0"/>
              </a:rPr>
              <a:t>carrying ability of the blood</a:t>
            </a:r>
            <a:endParaRPr lang="en-US" altLang="en-US" sz="2500"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500" b="1">
                <a:cs typeface="Times New Roman" panose="02020603050405020304" pitchFamily="18" charset="0"/>
              </a:rPr>
              <a:t>ABG'S – arterial blood gases</a:t>
            </a:r>
            <a:r>
              <a:rPr lang="en-US" altLang="en-US" sz="2500">
                <a:cs typeface="Times New Roman" panose="02020603050405020304" pitchFamily="18" charset="0"/>
              </a:rPr>
              <a:t>- test to see if the body is getting enough O</a:t>
            </a:r>
            <a:r>
              <a:rPr lang="en-US" altLang="en-US" sz="2500" baseline="-25000">
                <a:cs typeface="Times New Roman" panose="02020603050405020304" pitchFamily="18" charset="0"/>
              </a:rPr>
              <a:t>2  </a:t>
            </a:r>
            <a:r>
              <a:rPr lang="en-US" altLang="en-US" sz="2500">
                <a:cs typeface="Times New Roman" panose="02020603050405020304" pitchFamily="18" charset="0"/>
              </a:rPr>
              <a:t>                          </a:t>
            </a:r>
            <a:endParaRPr lang="en-US" altLang="en-US" sz="2500"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500">
                <a:cs typeface="Times New Roman" panose="02020603050405020304" pitchFamily="18" charset="0"/>
              </a:rPr>
              <a:t>Hematocrit – the volume or number of RBC in the blood</a:t>
            </a:r>
            <a:endParaRPr lang="en-US" altLang="en-US" sz="2500">
              <a:latin typeface="Courier New" panose="02070309020205020404" pitchFamily="49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56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1" y="457200"/>
            <a:ext cx="7769225" cy="1143000"/>
          </a:xfrm>
        </p:spPr>
        <p:txBody>
          <a:bodyPr/>
          <a:lstStyle/>
          <a:p>
            <a:pPr algn="ctr" eaLnBrk="1" hangingPunct="1"/>
            <a:r>
              <a:rPr lang="en-US" altLang="en-US" sz="4400"/>
              <a:t>Circulatory System Structure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90800" y="1676400"/>
            <a:ext cx="7772400" cy="41148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n-US" sz="3600">
                <a:cs typeface="Times New Roman" panose="02020603050405020304" pitchFamily="18" charset="0"/>
              </a:rPr>
              <a:t>White blood cells - (WBC or leukocytes) fight disease and infections; fewer but larger than RBC; live about 9 days;  pus = WBC with bacteria</a:t>
            </a:r>
            <a:endParaRPr lang="en-US" altLang="en-US" sz="3600"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3600">
                <a:cs typeface="Times New Roman" panose="02020603050405020304" pitchFamily="18" charset="0"/>
              </a:rPr>
              <a:t>Have the ability to move out of the blood stream as a part of the immune system to fight disease </a:t>
            </a:r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302478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2590800" y="4572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sz="4400">
                <a:cs typeface="Times New Roman" panose="02020603050405020304" pitchFamily="18" charset="0"/>
              </a:rPr>
              <a:t>Circulatory System Structure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4600" y="19050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sz="2800">
                <a:cs typeface="Times New Roman" panose="02020603050405020304" pitchFamily="18" charset="0"/>
              </a:rPr>
              <a:t>Platelet – also called thrombocytes; smallest blood cells; promotes blood clotting formed in bone marrow  and lives for about 10 days</a:t>
            </a:r>
            <a:endParaRPr lang="en-US" altLang="en-US" sz="28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2800">
                <a:cs typeface="Times New Roman" panose="02020603050405020304" pitchFamily="18" charset="0"/>
              </a:rPr>
              <a:t>Plasma – pale yellow liquid that is left when formed element of blood (RBC, WBC, platelets) are removed; 90% water and 10% protein; serum is plasma without clotting proteins   </a:t>
            </a:r>
            <a:endParaRPr lang="en-US" altLang="en-US" sz="28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60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590800" y="4572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sz="4400"/>
              <a:t>Blood Typing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4600" y="19050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sz="3600"/>
              <a:t>Four major Blood Types</a:t>
            </a:r>
          </a:p>
          <a:p>
            <a:pPr eaLnBrk="1" hangingPunct="1"/>
            <a:r>
              <a:rPr lang="en-US" altLang="en-US" sz="3600"/>
              <a:t>A, B, AB, and O</a:t>
            </a:r>
          </a:p>
          <a:p>
            <a:pPr eaLnBrk="1" hangingPunct="1"/>
            <a:r>
              <a:rPr lang="en-US" altLang="en-US" sz="3600"/>
              <a:t>Universal recipient – AB  </a:t>
            </a:r>
          </a:p>
          <a:p>
            <a:pPr eaLnBrk="1" hangingPunct="1"/>
            <a:r>
              <a:rPr lang="en-US" altLang="en-US" sz="3600"/>
              <a:t>Universal donor – O</a:t>
            </a:r>
          </a:p>
        </p:txBody>
      </p:sp>
    </p:spTree>
    <p:extLst>
      <p:ext uri="{BB962C8B-B14F-4D97-AF65-F5344CB8AC3E}">
        <p14:creationId xmlns:p14="http://schemas.microsoft.com/office/powerpoint/2010/main" val="3924675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400"/>
              <a:t>Assessment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19401" y="1676400"/>
            <a:ext cx="7313613" cy="4114800"/>
          </a:xfrm>
        </p:spPr>
        <p:txBody>
          <a:bodyPr/>
          <a:lstStyle/>
          <a:p>
            <a:pPr eaLnBrk="1" hangingPunct="1"/>
            <a:r>
              <a:rPr lang="en-US" altLang="en-US" sz="3200" b="1">
                <a:cs typeface="Times New Roman" panose="02020603050405020304" pitchFamily="18" charset="0"/>
              </a:rPr>
              <a:t>H &amp; H – hemoglobin and hematocrit  (02 carrying ability and volume of RBC in blood)</a:t>
            </a:r>
            <a:endParaRPr lang="en-US" altLang="en-US" sz="32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3200">
                <a:cs typeface="Times New Roman" panose="02020603050405020304" pitchFamily="18" charset="0"/>
              </a:rPr>
              <a:t>Prothrombin time – uses an anticoagulant to measure blood sample clotting time</a:t>
            </a:r>
            <a:endParaRPr lang="en-US" altLang="en-US" sz="32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487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2754284" y="774469"/>
            <a:ext cx="7313613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 dirty="0">
                <a:cs typeface="Times New Roman" panose="02020603050405020304" pitchFamily="18" charset="0"/>
              </a:rPr>
              <a:t>DISORDERS OF THE CIRCULATORY SYSTEM</a:t>
            </a:r>
            <a:r>
              <a:rPr lang="en-US" altLang="en-US" dirty="0"/>
              <a:t> 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2215" y="2381597"/>
            <a:ext cx="7772400" cy="41148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n-US" sz="3200" dirty="0">
                <a:cs typeface="Times New Roman" panose="02020603050405020304" pitchFamily="18" charset="0"/>
              </a:rPr>
              <a:t>AIDS – dysfunction of the immune system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3200" b="1" dirty="0">
                <a:cs typeface="Times New Roman" panose="02020603050405020304" pitchFamily="18" charset="0"/>
              </a:rPr>
              <a:t>Allergy – response by the immune system to an outside substance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3200" dirty="0">
                <a:cs typeface="Times New Roman" panose="02020603050405020304" pitchFamily="18" charset="0"/>
              </a:rPr>
              <a:t>Anemia – inadequate amount of hemoglobin, RBC'S or both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3200" dirty="0">
                <a:cs typeface="Times New Roman" panose="02020603050405020304" pitchFamily="18" charset="0"/>
              </a:rPr>
              <a:t>Hemophilia – inherited blood disease in which blood clotting factor is missing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64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1" y="457200"/>
            <a:ext cx="7847013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000">
                <a:cs typeface="Times New Roman" panose="02020603050405020304" pitchFamily="18" charset="0"/>
              </a:rPr>
              <a:t>CIRCULATORY SYSTEM DISORDERS Continued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4600" y="1676400"/>
            <a:ext cx="7772400" cy="4114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3600">
                <a:cs typeface="Times New Roman" panose="02020603050405020304" pitchFamily="18" charset="0"/>
              </a:rPr>
              <a:t>Leukemia – malignant increase in the number and longevity of WBC</a:t>
            </a:r>
            <a:endParaRPr lang="en-US" altLang="en-US" sz="36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3600" b="1">
                <a:cs typeface="Times New Roman" panose="02020603050405020304" pitchFamily="18" charset="0"/>
              </a:rPr>
              <a:t>Septicemia – infection of the blood  (blood poisoning)</a:t>
            </a:r>
            <a:endParaRPr lang="en-US" altLang="en-US" sz="36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3600">
                <a:cs typeface="Times New Roman" panose="02020603050405020304" pitchFamily="18" charset="0"/>
              </a:rPr>
              <a:t>Thrombosis – blood clot forms in a blood vessel</a:t>
            </a:r>
            <a:endParaRPr lang="en-US" altLang="en-US" sz="36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809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2895601" y="457200"/>
            <a:ext cx="7313613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>
                <a:cs typeface="Times New Roman" panose="02020603050405020304" pitchFamily="18" charset="0"/>
              </a:rPr>
              <a:t>CIRCULATORY SYSTEM DISORDERS Continued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200" b="1">
                <a:cs typeface="Times New Roman" panose="02020603050405020304" pitchFamily="18" charset="0"/>
              </a:rPr>
              <a:t>Thrombocytopenia – decrease in the number of platelets in the blood</a:t>
            </a:r>
            <a:endParaRPr lang="en-US" altLang="en-US" sz="32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3200">
                <a:cs typeface="Times New Roman" panose="02020603050405020304" pitchFamily="18" charset="0"/>
              </a:rPr>
              <a:t>Hodgkin’s disease – malignant cancer of the lymph system</a:t>
            </a:r>
            <a:endParaRPr lang="en-US" altLang="en-US" sz="32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3200">
                <a:cs typeface="Times New Roman" panose="02020603050405020304" pitchFamily="18" charset="0"/>
              </a:rPr>
              <a:t>Sickle cell anemia – malformed RBCS, carries less O2 causes pain as vessels are blocked</a:t>
            </a:r>
            <a:r>
              <a:rPr lang="en-US" altLang="en-US" sz="3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2939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90801" y="457200"/>
            <a:ext cx="7313613" cy="1143000"/>
          </a:xfrm>
        </p:spPr>
        <p:txBody>
          <a:bodyPr/>
          <a:lstStyle/>
          <a:p>
            <a:pPr algn="ctr" eaLnBrk="1" hangingPunct="1"/>
            <a:r>
              <a:rPr lang="en-US" altLang="en-US" sz="4400"/>
              <a:t>Abbreviations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1847" y="1600199"/>
            <a:ext cx="8937367" cy="432677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000" dirty="0">
                <a:cs typeface="Times New Roman" panose="02020603050405020304" pitchFamily="18" charset="0"/>
              </a:rPr>
              <a:t>CBC - COMPLETE BLOOD COUNT </a:t>
            </a:r>
          </a:p>
          <a:p>
            <a:pPr eaLnBrk="1" hangingPunct="1"/>
            <a:r>
              <a:rPr lang="en-US" altLang="en-US" sz="2000" dirty="0">
                <a:cs typeface="Times New Roman" panose="02020603050405020304" pitchFamily="18" charset="0"/>
              </a:rPr>
              <a:t>PT – prothrombin time and PTT – partial thromboplastin time</a:t>
            </a:r>
          </a:p>
          <a:p>
            <a:pPr eaLnBrk="1" hangingPunct="1"/>
            <a:r>
              <a:rPr lang="en-US" altLang="en-US" sz="2000" dirty="0">
                <a:cs typeface="Times New Roman" panose="02020603050405020304" pitchFamily="18" charset="0"/>
              </a:rPr>
              <a:t>HCT – hematocrit</a:t>
            </a:r>
          </a:p>
          <a:p>
            <a:pPr eaLnBrk="1" hangingPunct="1"/>
            <a:r>
              <a:rPr lang="en-US" altLang="en-US" sz="2000" dirty="0">
                <a:cs typeface="Times New Roman" panose="02020603050405020304" pitchFamily="18" charset="0"/>
              </a:rPr>
              <a:t>HGB – hemoglobin</a:t>
            </a:r>
          </a:p>
          <a:p>
            <a:pPr eaLnBrk="1" hangingPunct="1"/>
            <a:r>
              <a:rPr lang="en-US" altLang="en-US" sz="2000" dirty="0">
                <a:cs typeface="Times New Roman" panose="02020603050405020304" pitchFamily="18" charset="0"/>
              </a:rPr>
              <a:t>H&amp;H – HEMOGLOBIN AND HEMATOCRIT</a:t>
            </a:r>
          </a:p>
        </p:txBody>
      </p:sp>
    </p:spTree>
    <p:extLst>
      <p:ext uri="{BB962C8B-B14F-4D97-AF65-F5344CB8AC3E}">
        <p14:creationId xmlns:p14="http://schemas.microsoft.com/office/powerpoint/2010/main" val="277736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895601" y="457200"/>
            <a:ext cx="7313613" cy="1143000"/>
          </a:xfrm>
        </p:spPr>
        <p:txBody>
          <a:bodyPr/>
          <a:lstStyle/>
          <a:p>
            <a:pPr eaLnBrk="1" hangingPunct="1"/>
            <a:r>
              <a:rPr lang="en-US" altLang="en-US" sz="4400"/>
              <a:t>Abbreviations Continued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4600" y="1676400"/>
            <a:ext cx="7772400" cy="4114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3600" b="1">
                <a:cs typeface="Times New Roman" panose="02020603050405020304" pitchFamily="18" charset="0"/>
              </a:rPr>
              <a:t>DIFF – percentage of each type of WBC in blood</a:t>
            </a:r>
          </a:p>
          <a:p>
            <a:pPr eaLnBrk="1" hangingPunct="1"/>
            <a:r>
              <a:rPr lang="en-US" altLang="en-US" sz="3600" b="1">
                <a:cs typeface="Times New Roman" panose="02020603050405020304" pitchFamily="18" charset="0"/>
              </a:rPr>
              <a:t>FBS – fasting blood sugar</a:t>
            </a:r>
            <a:endParaRPr lang="en-US" altLang="en-US" sz="36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3600" b="1">
                <a:cs typeface="Times New Roman" panose="02020603050405020304" pitchFamily="18" charset="0"/>
              </a:rPr>
              <a:t>C &amp; S – culture and sensitivity </a:t>
            </a:r>
          </a:p>
          <a:p>
            <a:pPr lvl="1" eaLnBrk="1" hangingPunct="1"/>
            <a:r>
              <a:rPr lang="en-US" altLang="en-US" sz="3600" b="1">
                <a:cs typeface="Times New Roman" panose="02020603050405020304" pitchFamily="18" charset="0"/>
              </a:rPr>
              <a:t>what microorganism is growing and what medication will destroy it </a:t>
            </a:r>
          </a:p>
          <a:p>
            <a:pPr eaLnBrk="1" hangingPunct="1"/>
            <a:endParaRPr lang="en-US" altLang="en-US" sz="3600"/>
          </a:p>
        </p:txBody>
      </p:sp>
    </p:spTree>
    <p:extLst>
      <p:ext uri="{BB962C8B-B14F-4D97-AF65-F5344CB8AC3E}">
        <p14:creationId xmlns:p14="http://schemas.microsoft.com/office/powerpoint/2010/main" val="38185505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95600" y="1066800"/>
            <a:ext cx="7239000" cy="838200"/>
          </a:xfrm>
        </p:spPr>
        <p:txBody>
          <a:bodyPr/>
          <a:lstStyle/>
          <a:p>
            <a:pPr eaLnBrk="1" hangingPunct="1"/>
            <a:r>
              <a:rPr lang="en-US" altLang="en-US" sz="3600"/>
              <a:t>Anatomy and Physiology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02430" y="3099262"/>
            <a:ext cx="5092931" cy="685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4000" b="1" dirty="0">
                <a:solidFill>
                  <a:schemeClr val="tx2"/>
                </a:solidFill>
              </a:rPr>
              <a:t>Respiratory System</a:t>
            </a:r>
          </a:p>
        </p:txBody>
      </p:sp>
    </p:spTree>
    <p:extLst>
      <p:ext uri="{BB962C8B-B14F-4D97-AF65-F5344CB8AC3E}">
        <p14:creationId xmlns:p14="http://schemas.microsoft.com/office/powerpoint/2010/main" val="28281974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06335" y="990601"/>
            <a:ext cx="11064240" cy="144462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800" dirty="0"/>
              <a:t>BASIC HEALTH CARE</a:t>
            </a:r>
            <a:br>
              <a:rPr lang="en-US" altLang="en-US" sz="4800" dirty="0"/>
            </a:br>
            <a:r>
              <a:rPr lang="en-US" altLang="en-US" sz="4800" dirty="0"/>
              <a:t> Anatomy and Physiology: </a:t>
            </a:r>
            <a:br>
              <a:rPr lang="en-US" altLang="en-US" sz="4800" dirty="0"/>
            </a:br>
            <a:r>
              <a:rPr lang="en-US" altLang="en-US" sz="4800" dirty="0"/>
              <a:t> </a:t>
            </a:r>
            <a:r>
              <a:rPr lang="en-US" altLang="en-US" sz="4800" dirty="0">
                <a:cs typeface="Times New Roman" panose="02020603050405020304" pitchFamily="18" charset="0"/>
              </a:rPr>
              <a:t>RESPIRATORY SYSTEM</a:t>
            </a:r>
            <a:r>
              <a:rPr lang="en-US" altLang="en-US" sz="4800" dirty="0"/>
              <a:t> 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37112" y="2775066"/>
            <a:ext cx="7924800" cy="39624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Consists of</a:t>
            </a:r>
          </a:p>
          <a:p>
            <a:pPr eaLnBrk="1" hangingPunct="1"/>
            <a:r>
              <a:rPr lang="en-US" altLang="en-US" sz="2800" dirty="0">
                <a:cs typeface="Times New Roman" panose="02020603050405020304" pitchFamily="18" charset="0"/>
              </a:rPr>
              <a:t>Inspiration or inhaling bringing O</a:t>
            </a:r>
            <a:r>
              <a:rPr lang="en-US" altLang="en-US" sz="2800" baseline="-25000" dirty="0"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cs typeface="Times New Roman" panose="02020603050405020304" pitchFamily="18" charset="0"/>
              </a:rPr>
              <a:t> into the body (lungs)</a:t>
            </a:r>
          </a:p>
          <a:p>
            <a:pPr eaLnBrk="1" hangingPunct="1"/>
            <a:r>
              <a:rPr lang="en-US" altLang="en-US" sz="2800" dirty="0">
                <a:cs typeface="Times New Roman" panose="02020603050405020304" pitchFamily="18" charset="0"/>
              </a:rPr>
              <a:t>Expiration or exhalation removing CO</a:t>
            </a:r>
            <a:r>
              <a:rPr lang="en-US" altLang="en-US" sz="2800" baseline="-25000" dirty="0">
                <a:cs typeface="Times New Roman" panose="02020603050405020304" pitchFamily="18" charset="0"/>
              </a:rPr>
              <a:t>2</a:t>
            </a:r>
            <a:r>
              <a:rPr lang="en-US" altLang="en-US" sz="2800" dirty="0">
                <a:cs typeface="Times New Roman" panose="02020603050405020304" pitchFamily="18" charset="0"/>
              </a:rPr>
              <a:t>  from the body (lungs)</a:t>
            </a:r>
          </a:p>
        </p:txBody>
      </p:sp>
    </p:spTree>
    <p:extLst>
      <p:ext uri="{BB962C8B-B14F-4D97-AF65-F5344CB8AC3E}">
        <p14:creationId xmlns:p14="http://schemas.microsoft.com/office/powerpoint/2010/main" val="6676338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895601" y="533400"/>
            <a:ext cx="7313613" cy="1143000"/>
          </a:xfrm>
        </p:spPr>
        <p:txBody>
          <a:bodyPr/>
          <a:lstStyle/>
          <a:p>
            <a:pPr algn="ctr" eaLnBrk="1" hangingPunct="1"/>
            <a:r>
              <a:rPr lang="en-US" altLang="en-US" sz="4400"/>
              <a:t>Functions in Three Ways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95601" y="1676400"/>
            <a:ext cx="7313613" cy="4114800"/>
          </a:xfrm>
        </p:spPr>
        <p:txBody>
          <a:bodyPr/>
          <a:lstStyle/>
          <a:p>
            <a:pPr eaLnBrk="1" hangingPunct="1"/>
            <a:r>
              <a:rPr lang="en-US" altLang="en-US" sz="3600">
                <a:cs typeface="Times New Roman" panose="02020603050405020304" pitchFamily="18" charset="0"/>
              </a:rPr>
              <a:t>Helps regulate body temperature by cooling or warming blood</a:t>
            </a:r>
            <a:endParaRPr lang="en-US" altLang="en-US" sz="36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3600">
                <a:cs typeface="Times New Roman" panose="02020603050405020304" pitchFamily="18" charset="0"/>
              </a:rPr>
              <a:t>Helps maintain the blood electrolyte balance and pH</a:t>
            </a:r>
            <a:endParaRPr lang="en-US" altLang="en-US" sz="36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09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1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895601" y="533400"/>
            <a:ext cx="7313613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>
                <a:cs typeface="Times New Roman" panose="02020603050405020304" pitchFamily="18" charset="0"/>
              </a:rPr>
              <a:t>PROCESSES OF RESPIRATION</a:t>
            </a:r>
            <a:r>
              <a:rPr lang="en-US" altLang="en-US" sz="4400"/>
              <a:t> 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4601" y="1447800"/>
            <a:ext cx="7618413" cy="4114800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n-US" altLang="en-US" sz="3200"/>
              <a:t>External respiration</a:t>
            </a:r>
          </a:p>
          <a:p>
            <a:pPr lvl="1" eaLnBrk="1" hangingPunct="1"/>
            <a:r>
              <a:rPr lang="en-US" altLang="en-US" sz="3200"/>
              <a:t>bring O</a:t>
            </a:r>
            <a:r>
              <a:rPr lang="en-US" altLang="en-US" sz="3200" baseline="-25000"/>
              <a:t>2</a:t>
            </a:r>
            <a:r>
              <a:rPr lang="en-US" altLang="en-US" sz="3200"/>
              <a:t> into lungs CO</a:t>
            </a:r>
            <a:r>
              <a:rPr lang="en-US" altLang="en-US" sz="3200" baseline="-25000"/>
              <a:t>2</a:t>
            </a:r>
            <a:r>
              <a:rPr lang="en-US" altLang="en-US" sz="3200"/>
              <a:t> out of the lungs</a:t>
            </a:r>
          </a:p>
          <a:p>
            <a:pPr eaLnBrk="1" hangingPunct="1"/>
            <a:r>
              <a:rPr lang="en-US" altLang="en-US" sz="3200"/>
              <a:t>Internal respiration</a:t>
            </a:r>
          </a:p>
          <a:p>
            <a:pPr lvl="1" eaLnBrk="1" hangingPunct="1"/>
            <a:r>
              <a:rPr lang="en-US" altLang="en-US" sz="3200"/>
              <a:t>exchanges O</a:t>
            </a:r>
            <a:r>
              <a:rPr lang="en-US" altLang="en-US" sz="3200" baseline="-25000"/>
              <a:t>2 </a:t>
            </a:r>
            <a:r>
              <a:rPr lang="en-US" altLang="en-US" sz="3200"/>
              <a:t>and CO</a:t>
            </a:r>
            <a:r>
              <a:rPr lang="en-US" altLang="en-US" sz="3200" baseline="-25000"/>
              <a:t>2 </a:t>
            </a:r>
            <a:r>
              <a:rPr lang="en-US" altLang="en-US" sz="3200"/>
              <a:t>between blood and body cells</a:t>
            </a:r>
          </a:p>
          <a:p>
            <a:pPr eaLnBrk="1" hangingPunct="1"/>
            <a:r>
              <a:rPr lang="en-US" altLang="en-US" sz="3200"/>
              <a:t>Cellular respiration</a:t>
            </a:r>
          </a:p>
          <a:p>
            <a:pPr lvl="1" eaLnBrk="1" hangingPunct="1"/>
            <a:r>
              <a:rPr lang="en-US" altLang="en-US" sz="3200"/>
              <a:t>changes acid produced during metabolism into harmless chemicals in the cell</a:t>
            </a:r>
          </a:p>
        </p:txBody>
      </p:sp>
    </p:spTree>
    <p:extLst>
      <p:ext uri="{BB962C8B-B14F-4D97-AF65-F5344CB8AC3E}">
        <p14:creationId xmlns:p14="http://schemas.microsoft.com/office/powerpoint/2010/main" val="303168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381000"/>
            <a:ext cx="77724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/>
              <a:t>Structures of the Respiratory System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67000" y="1752600"/>
            <a:ext cx="7772400" cy="41148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800">
                <a:cs typeface="Times New Roman" panose="02020603050405020304" pitchFamily="18" charset="0"/>
              </a:rPr>
              <a:t>Nasal cavity</a:t>
            </a:r>
            <a:endParaRPr lang="en-US" altLang="en-US" sz="28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>
                <a:cs typeface="Times New Roman" panose="02020603050405020304" pitchFamily="18" charset="0"/>
              </a:rPr>
              <a:t>Oral cavity</a:t>
            </a:r>
            <a:endParaRPr lang="en-US" altLang="en-US" sz="28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>
                <a:cs typeface="Times New Roman" panose="02020603050405020304" pitchFamily="18" charset="0"/>
              </a:rPr>
              <a:t>Sinuses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>
                <a:cs typeface="Times New Roman" panose="02020603050405020304" pitchFamily="18" charset="0"/>
              </a:rPr>
              <a:t>helps to regulate temperate and humidity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>
                <a:cs typeface="Times New Roman" panose="02020603050405020304" pitchFamily="18" charset="0"/>
              </a:rPr>
              <a:t>filter air </a:t>
            </a:r>
            <a:endParaRPr lang="en-US" altLang="en-US" sz="28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>
                <a:cs typeface="Times New Roman" panose="02020603050405020304" pitchFamily="18" charset="0"/>
              </a:rPr>
              <a:t>Pharynx – back of the throat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>
                <a:cs typeface="Times New Roman" panose="02020603050405020304" pitchFamily="18" charset="0"/>
              </a:rPr>
              <a:t>tonsils and adenoids</a:t>
            </a:r>
            <a:endParaRPr lang="en-US" altLang="en-US" sz="28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>
                <a:cs typeface="Times New Roman" panose="02020603050405020304" pitchFamily="18" charset="0"/>
              </a:rPr>
              <a:t>eustachian tubes – allows air to enter the middle ear </a:t>
            </a:r>
            <a:r>
              <a:rPr lang="en-US" altLang="en-US" sz="2800"/>
              <a:t> to adjust for pressure changes in ear</a:t>
            </a:r>
          </a:p>
        </p:txBody>
      </p:sp>
    </p:spTree>
    <p:extLst>
      <p:ext uri="{BB962C8B-B14F-4D97-AF65-F5344CB8AC3E}">
        <p14:creationId xmlns:p14="http://schemas.microsoft.com/office/powerpoint/2010/main" val="267117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668088" y="577733"/>
            <a:ext cx="9620596" cy="119287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Structures of the Respiratory System Continued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9008" y="2187633"/>
            <a:ext cx="7772400" cy="41148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cs typeface="Times New Roman" panose="02020603050405020304" pitchFamily="18" charset="0"/>
              </a:rPr>
              <a:t>Epiglottis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>
                <a:cs typeface="Courier New" panose="02070309020205020404" pitchFamily="49" charset="0"/>
              </a:rPr>
              <a:t>a flap of tissue that covers over the trachea allowing food to pass into the esophagus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cs typeface="Times New Roman" panose="02020603050405020304" pitchFamily="18" charset="0"/>
              </a:rPr>
              <a:t>Larynx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>
                <a:cs typeface="Courier New" panose="02070309020205020404" pitchFamily="49" charset="0"/>
              </a:rPr>
              <a:t>voice box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cs typeface="Times New Roman" panose="02020603050405020304" pitchFamily="18" charset="0"/>
              </a:rPr>
              <a:t>Trachea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>
                <a:cs typeface="Courier New" panose="02070309020205020404" pitchFamily="49" charset="0"/>
              </a:rPr>
              <a:t>windpipe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cs typeface="Times New Roman" panose="02020603050405020304" pitchFamily="18" charset="0"/>
              </a:rPr>
              <a:t>Bronchi</a:t>
            </a:r>
            <a:r>
              <a:rPr lang="en-US" altLang="en-US" sz="2800" dirty="0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branches of trachea and enters lungs</a:t>
            </a:r>
          </a:p>
        </p:txBody>
      </p:sp>
    </p:spTree>
    <p:extLst>
      <p:ext uri="{BB962C8B-B14F-4D97-AF65-F5344CB8AC3E}">
        <p14:creationId xmlns:p14="http://schemas.microsoft.com/office/powerpoint/2010/main" val="3455579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3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706881" y="457200"/>
            <a:ext cx="9731432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Structures of the Respiratory System Continued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6881" y="2033847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cs typeface="Times New Roman" panose="02020603050405020304" pitchFamily="18" charset="0"/>
              </a:rPr>
              <a:t>Bronchioles</a:t>
            </a:r>
          </a:p>
          <a:p>
            <a:pPr lvl="1" eaLnBrk="1" hangingPunct="1"/>
            <a:r>
              <a:rPr lang="en-US" altLang="en-US" sz="3600" dirty="0">
                <a:cs typeface="Times New Roman" panose="02020603050405020304" pitchFamily="18" charset="0"/>
              </a:rPr>
              <a:t>funnels air to the alveoli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endParaRPr lang="en-US" altLang="en-US" sz="3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3600" dirty="0">
                <a:cs typeface="Times New Roman" panose="02020603050405020304" pitchFamily="18" charset="0"/>
              </a:rPr>
              <a:t>Alveoli</a:t>
            </a:r>
          </a:p>
          <a:p>
            <a:pPr lvl="1" eaLnBrk="1" hangingPunct="1"/>
            <a:r>
              <a:rPr lang="en-US" altLang="en-US" sz="3600" dirty="0">
                <a:cs typeface="Times New Roman" panose="02020603050405020304" pitchFamily="18" charset="0"/>
              </a:rPr>
              <a:t>small sacs where O</a:t>
            </a:r>
            <a:r>
              <a:rPr lang="en-US" altLang="en-US" sz="3600" baseline="-25000" dirty="0"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cs typeface="Times New Roman" panose="02020603050405020304" pitchFamily="18" charset="0"/>
              </a:rPr>
              <a:t> and CO</a:t>
            </a:r>
            <a:r>
              <a:rPr lang="en-US" altLang="en-US" sz="3600" baseline="-25000" dirty="0"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cs typeface="Times New Roman" panose="02020603050405020304" pitchFamily="18" charset="0"/>
              </a:rPr>
              <a:t> exchange occurs by diffusion </a:t>
            </a:r>
            <a:endParaRPr lang="en-US" altLang="en-US" sz="3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45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90800" y="4572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Structures of the Respiratory System Continued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0" y="1752600"/>
            <a:ext cx="7772400" cy="4114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3200">
                <a:cs typeface="Times New Roman" panose="02020603050405020304" pitchFamily="18" charset="0"/>
              </a:rPr>
              <a:t>Lungs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3200">
                <a:cs typeface="Courier New" panose="02070309020205020404" pitchFamily="49" charset="0"/>
              </a:rPr>
              <a:t>sponge like material made up of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3200">
                <a:cs typeface="Courier New" panose="02070309020205020404" pitchFamily="49" charset="0"/>
              </a:rPr>
              <a:t>alveoli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3200">
                <a:cs typeface="Courier New" panose="02070309020205020404" pitchFamily="49" charset="0"/>
              </a:rPr>
              <a:t>nerves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3200">
                <a:cs typeface="Courier New" panose="02070309020205020404" pitchFamily="49" charset="0"/>
              </a:rPr>
              <a:t>lymph tissue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3200">
                <a:cs typeface="Courier New" panose="02070309020205020404" pitchFamily="49" charset="0"/>
              </a:rPr>
              <a:t>capillaries</a:t>
            </a:r>
            <a:endParaRPr lang="en-US" altLang="en-US" sz="3200"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3200">
                <a:cs typeface="Times New Roman" panose="02020603050405020304" pitchFamily="18" charset="0"/>
              </a:rPr>
              <a:t>right lung consists three lobes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3200">
                <a:cs typeface="Times New Roman" panose="02020603050405020304" pitchFamily="18" charset="0"/>
              </a:rPr>
              <a:t>left lung consist of two lobes</a:t>
            </a:r>
            <a:endParaRPr lang="en-US" altLang="en-US" sz="32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2527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0008" y="532014"/>
            <a:ext cx="9731432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Structures of the Respiratory System Continued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9982" y="2155767"/>
            <a:ext cx="7772400" cy="41148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en-US" sz="2800" dirty="0">
                <a:cs typeface="Times New Roman" panose="02020603050405020304" pitchFamily="18" charset="0"/>
              </a:rPr>
              <a:t>Mediastinum</a:t>
            </a:r>
          </a:p>
          <a:p>
            <a:pPr lvl="1" eaLnBrk="1" hangingPunct="1"/>
            <a:r>
              <a:rPr lang="en-US" altLang="en-US" sz="2800" dirty="0">
                <a:cs typeface="Courier New" panose="02070309020205020404" pitchFamily="49" charset="0"/>
              </a:rPr>
              <a:t>space that separates the lungs and contains </a:t>
            </a:r>
          </a:p>
          <a:p>
            <a:pPr lvl="2" eaLnBrk="1" hangingPunct="1"/>
            <a:r>
              <a:rPr lang="en-US" altLang="en-US" sz="2800" dirty="0">
                <a:cs typeface="Courier New" panose="02070309020205020404" pitchFamily="49" charset="0"/>
              </a:rPr>
              <a:t>esophagus</a:t>
            </a:r>
          </a:p>
          <a:p>
            <a:pPr lvl="2" eaLnBrk="1" hangingPunct="1"/>
            <a:r>
              <a:rPr lang="en-US" altLang="en-US" sz="2800" dirty="0">
                <a:cs typeface="Courier New" panose="02070309020205020404" pitchFamily="49" charset="0"/>
              </a:rPr>
              <a:t>heart</a:t>
            </a:r>
          </a:p>
          <a:p>
            <a:pPr lvl="2" eaLnBrk="1" hangingPunct="1"/>
            <a:r>
              <a:rPr lang="en-US" altLang="en-US" sz="2800" dirty="0">
                <a:cs typeface="Courier New" panose="02070309020205020404" pitchFamily="49" charset="0"/>
              </a:rPr>
              <a:t>bronchi</a:t>
            </a:r>
          </a:p>
          <a:p>
            <a:pPr eaLnBrk="1" hangingPunct="1"/>
            <a:r>
              <a:rPr lang="en-US" altLang="en-US" sz="2800" b="1" dirty="0">
                <a:cs typeface="Times New Roman" panose="02020603050405020304" pitchFamily="18" charset="0"/>
              </a:rPr>
              <a:t>Pleura </a:t>
            </a:r>
          </a:p>
          <a:p>
            <a:pPr lvl="1" eaLnBrk="1" hangingPunct="1"/>
            <a:r>
              <a:rPr lang="en-US" altLang="en-US" sz="2800" b="1" dirty="0">
                <a:cs typeface="Times New Roman" panose="02020603050405020304" pitchFamily="18" charset="0"/>
              </a:rPr>
              <a:t>a double membrane that lubricates (delicate lung tissue), and separates each lung</a:t>
            </a:r>
            <a:endParaRPr lang="en-US" altLang="en-US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909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740132" y="423949"/>
            <a:ext cx="978130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Structures of the Respiratory System Continued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255" y="2118360"/>
            <a:ext cx="7772400" cy="4114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3200" dirty="0">
                <a:cs typeface="Times New Roman" panose="02020603050405020304" pitchFamily="18" charset="0"/>
              </a:rPr>
              <a:t>Ribs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3200" dirty="0">
                <a:cs typeface="Courier New" panose="02070309020205020404" pitchFamily="49" charset="0"/>
              </a:rPr>
              <a:t>protect and support the chest cavity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3200" dirty="0"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3200" dirty="0">
                <a:cs typeface="Times New Roman" panose="02020603050405020304" pitchFamily="18" charset="0"/>
              </a:rPr>
              <a:t>Diaphragm</a:t>
            </a:r>
            <a:r>
              <a:rPr lang="en-US" altLang="en-US" sz="3200" dirty="0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3200" dirty="0"/>
              <a:t>a large flat muscle between the chest and abdominal cavity which when it contracts moves downward creating a suction that draws air into the lung</a:t>
            </a:r>
          </a:p>
        </p:txBody>
      </p:sp>
    </p:spTree>
    <p:extLst>
      <p:ext uri="{BB962C8B-B14F-4D97-AF65-F5344CB8AC3E}">
        <p14:creationId xmlns:p14="http://schemas.microsoft.com/office/powerpoint/2010/main" val="2235192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1965960" y="473825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sz="4400" dirty="0"/>
              <a:t>Assessments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8513" y="1816331"/>
            <a:ext cx="7772400" cy="41148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Rate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normal rate 12 to 20 times / minute, varies with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400" dirty="0"/>
              <a:t>age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400" dirty="0"/>
              <a:t>sex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400" dirty="0"/>
              <a:t>posture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400" dirty="0"/>
              <a:t>exercise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400" dirty="0"/>
              <a:t>temperature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Character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regular or irregular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Sounds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wheezing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rales</a:t>
            </a:r>
          </a:p>
        </p:txBody>
      </p:sp>
    </p:spTree>
    <p:extLst>
      <p:ext uri="{BB962C8B-B14F-4D97-AF65-F5344CB8AC3E}">
        <p14:creationId xmlns:p14="http://schemas.microsoft.com/office/powerpoint/2010/main" val="115769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 build="p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5334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sz="4400" dirty="0"/>
              <a:t>Disorders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95153" y="1751215"/>
            <a:ext cx="10209414" cy="4114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800" b="1" dirty="0">
                <a:cs typeface="Times New Roman" panose="02020603050405020304" pitchFamily="18" charset="0"/>
              </a:rPr>
              <a:t>Bronchitis – infection and/or inflammation of the bronchi</a:t>
            </a:r>
            <a:endParaRPr lang="en-US" altLang="en-US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 b="1" dirty="0">
                <a:cs typeface="Times New Roman" panose="02020603050405020304" pitchFamily="18" charset="0"/>
              </a:rPr>
              <a:t>COPD – chronic obstructive pulmonary disease</a:t>
            </a:r>
            <a:endParaRPr lang="en-US" altLang="en-US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cs typeface="Times New Roman" panose="02020603050405020304" pitchFamily="18" charset="0"/>
              </a:rPr>
              <a:t>Cold – respiratory infection </a:t>
            </a:r>
            <a:endParaRPr lang="en-US" altLang="en-US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cs typeface="Times New Roman" panose="02020603050405020304" pitchFamily="18" charset="0"/>
              </a:rPr>
              <a:t>Cystic fibrosis – genetic disorder of the endocrine gland that causes the mucus to become more viscous</a:t>
            </a:r>
            <a:endParaRPr lang="en-US" altLang="en-US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 b="1" dirty="0">
                <a:cs typeface="Times New Roman" panose="02020603050405020304" pitchFamily="18" charset="0"/>
              </a:rPr>
              <a:t>Emphysema – alveoli lose elasticity and do not exchange gases well</a:t>
            </a:r>
            <a:endParaRPr lang="en-US" altLang="en-US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cs typeface="Times New Roman" panose="02020603050405020304" pitchFamily="18" charset="0"/>
              </a:rPr>
              <a:t>Lung cancer</a:t>
            </a:r>
            <a:endParaRPr lang="en-US" altLang="en-US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833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7" grpId="0" build="p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1716949" y="491106"/>
            <a:ext cx="8911687" cy="838930"/>
          </a:xfrm>
        </p:spPr>
        <p:txBody>
          <a:bodyPr/>
          <a:lstStyle/>
          <a:p>
            <a:pPr algn="ctr" eaLnBrk="1" hangingPunct="1"/>
            <a:r>
              <a:rPr lang="en-US" altLang="en-US" sz="4400" dirty="0"/>
              <a:t>Disorders Continued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71106" y="1905000"/>
            <a:ext cx="9203374" cy="4114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>
                <a:cs typeface="Times New Roman" panose="02020603050405020304" pitchFamily="18" charset="0"/>
              </a:rPr>
              <a:t>Pleurisy – inflammation of the pleura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3200" dirty="0">
                <a:cs typeface="Times New Roman" panose="02020603050405020304" pitchFamily="18" charset="0"/>
              </a:rPr>
              <a:t>Pneumonia – inflammation of the lungs caused by bacteria, virus, or chemicals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3200" dirty="0">
                <a:cs typeface="Times New Roman" panose="02020603050405020304" pitchFamily="18" charset="0"/>
              </a:rPr>
              <a:t>Apnea – without breathing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3200" b="1" dirty="0">
                <a:cs typeface="Times New Roman" panose="02020603050405020304" pitchFamily="18" charset="0"/>
              </a:rPr>
              <a:t>Asthma –bronchi narrow,  constricted, in spasm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endParaRPr lang="en-US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05114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build="p" autoUpdateAnimBg="0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</TotalTime>
  <Words>1548</Words>
  <Application>Microsoft Office PowerPoint</Application>
  <PresentationFormat>Widescreen</PresentationFormat>
  <Paragraphs>223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Arial</vt:lpstr>
      <vt:lpstr>Century Gothic</vt:lpstr>
      <vt:lpstr>Courier New</vt:lpstr>
      <vt:lpstr>Wingdings</vt:lpstr>
      <vt:lpstr>Wingdings 3</vt:lpstr>
      <vt:lpstr>Wisp</vt:lpstr>
      <vt:lpstr>Anatomy and Physiology</vt:lpstr>
      <vt:lpstr>Cardiovascular System</vt:lpstr>
      <vt:lpstr>Heart</vt:lpstr>
      <vt:lpstr>Consist of four chambers</vt:lpstr>
      <vt:lpstr> Heart Consist of Three Tissue Layers</vt:lpstr>
      <vt:lpstr>Heart Valves</vt:lpstr>
      <vt:lpstr>Physiology of the Heart </vt:lpstr>
      <vt:lpstr>Diseases of the Heart</vt:lpstr>
      <vt:lpstr>Diseases of the Heart Continued</vt:lpstr>
      <vt:lpstr>Diseases of the Heart Continued</vt:lpstr>
      <vt:lpstr>Instruments used in Heart Assessment</vt:lpstr>
      <vt:lpstr>Abbreviations</vt:lpstr>
      <vt:lpstr>Abbreviations Continued</vt:lpstr>
      <vt:lpstr>Blood Vessels</vt:lpstr>
      <vt:lpstr>Terminology</vt:lpstr>
      <vt:lpstr>Terminology Continued</vt:lpstr>
      <vt:lpstr>Anatomy and Physiology</vt:lpstr>
      <vt:lpstr>Circulatory System</vt:lpstr>
      <vt:lpstr>Circulatory System Functions</vt:lpstr>
      <vt:lpstr>Circulatory System Structure</vt:lpstr>
      <vt:lpstr>Circulatory System Structure</vt:lpstr>
      <vt:lpstr>Circulatory System Structure</vt:lpstr>
      <vt:lpstr>Blood Typing</vt:lpstr>
      <vt:lpstr>Assessment</vt:lpstr>
      <vt:lpstr>DISORDERS OF THE CIRCULATORY SYSTEM </vt:lpstr>
      <vt:lpstr>CIRCULATORY SYSTEM DISORDERS Continued</vt:lpstr>
      <vt:lpstr>CIRCULATORY SYSTEM DISORDERS Continued</vt:lpstr>
      <vt:lpstr>Abbreviations</vt:lpstr>
      <vt:lpstr>Abbreviations Continued</vt:lpstr>
      <vt:lpstr>Anatomy and Physiology</vt:lpstr>
      <vt:lpstr>BASIC HEALTH CARE  Anatomy and Physiology:   RESPIRATORY SYSTEM </vt:lpstr>
      <vt:lpstr>Functions in Three Ways</vt:lpstr>
      <vt:lpstr>PROCESSES OF RESPIRATION </vt:lpstr>
      <vt:lpstr>Structures of the Respiratory System</vt:lpstr>
      <vt:lpstr>Structures of the Respiratory System Continued</vt:lpstr>
      <vt:lpstr>Structures of the Respiratory System Continued</vt:lpstr>
      <vt:lpstr>Structures of the Respiratory System Continued</vt:lpstr>
      <vt:lpstr>Structures of the Respiratory System Continued</vt:lpstr>
      <vt:lpstr>Structures of the Respiratory System Continued</vt:lpstr>
      <vt:lpstr>Assessments</vt:lpstr>
      <vt:lpstr>Disorders</vt:lpstr>
      <vt:lpstr>Disorders Continued</vt:lpstr>
    </vt:vector>
  </TitlesOfParts>
  <Company>Springfield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Anatomy and Physiology</dc:title>
  <dc:creator>Windows User</dc:creator>
  <cp:lastModifiedBy>Nancy Barros</cp:lastModifiedBy>
  <cp:revision>1</cp:revision>
  <dcterms:created xsi:type="dcterms:W3CDTF">2018-05-31T13:48:27Z</dcterms:created>
  <dcterms:modified xsi:type="dcterms:W3CDTF">2021-09-29T23:06:04Z</dcterms:modified>
</cp:coreProperties>
</file>